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1" r:id="rId3"/>
    <p:sldId id="268" r:id="rId4"/>
    <p:sldId id="262" r:id="rId5"/>
    <p:sldId id="26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46" autoAdjust="0"/>
  </p:normalViewPr>
  <p:slideViewPr>
    <p:cSldViewPr snapToGrid="0">
      <p:cViewPr varScale="1">
        <p:scale>
          <a:sx n="109" d="100"/>
          <a:sy n="109" d="100"/>
        </p:scale>
        <p:origin x="17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576A6-FBF7-453B-BCBB-524EACC8656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7770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506CF-0FA5-452F-8760-F534E6B2E09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45000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DC61C-E4B0-47BB-B73B-3BE4DD876411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57816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CB9A8-0763-4277-B7F6-F54A4DE001A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9117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12B92-F4A9-46A1-A864-AAE647F83F7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81847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DF47F-72B0-4E62-9888-D49E96DC96E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17201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3B114-7414-4810-93D3-8AB8F702E57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4399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2E765-F1B6-40C5-92AD-43CFAF53C707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56096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1BE0C-5C40-4900-9F00-9CB082D755A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826484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47FA6-AAA5-410C-8ADA-DA4D99AB707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56173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85677-F635-4B8F-81D9-2268D197EA8D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1373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273D6-6F81-4B31-A8D1-708ED93F495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59214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text styles</a:t>
            </a:r>
          </a:p>
          <a:p>
            <a:pPr lvl="1"/>
            <a:r>
              <a:rPr lang="en-US" altLang="he-IL" smtClean="0"/>
              <a:t>Second level</a:t>
            </a:r>
          </a:p>
          <a:p>
            <a:pPr lvl="2"/>
            <a:r>
              <a:rPr lang="en-US" altLang="he-IL" smtClean="0"/>
              <a:t>Third level</a:t>
            </a:r>
          </a:p>
          <a:p>
            <a:pPr lvl="3"/>
            <a:r>
              <a:rPr lang="en-US" altLang="he-IL" smtClean="0"/>
              <a:t>Fourth level</a:t>
            </a:r>
          </a:p>
          <a:p>
            <a:pPr lvl="4"/>
            <a:r>
              <a:rPr lang="en-US" altLang="he-I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1E92A801-483B-42A0-9687-EEF55C1B84A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11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9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593"/>
          </a:xfrm>
        </p:spPr>
        <p:txBody>
          <a:bodyPr/>
          <a:lstStyle/>
          <a:p>
            <a:r>
              <a:rPr lang="en-US" sz="3200" dirty="0" smtClean="0"/>
              <a:t>Setup for linear regression model 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3532"/>
                <a:ext cx="8686800" cy="511712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IL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I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m:rPr>
                                        <m:brk m:alnAt="7"/>
                                      </m:r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IL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fixed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     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IL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IL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IL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∈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𝜖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𝐶𝑜𝑣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what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kind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object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?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argmi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  <m:sSubSup>
                        <m:sSubSupPr>
                          <m:ctrlPr>
                            <a:rPr lang="en-IL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argmi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  <m:sSubSup>
                        <m:sSubSupPr>
                          <m:ctrlPr>
                            <a:rPr lang="en-IL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Orthogonality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projection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acc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⊥</m:t>
                      </m:r>
                      <m:acc>
                        <m:accPr>
                          <m:chr m:val="̂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acc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⊥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3532"/>
                <a:ext cx="8686800" cy="511712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77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3500" y="1295400"/>
          <a:ext cx="9017000" cy="417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4495680" imgH="2082600" progId="Equation.DSMT4">
                  <p:embed/>
                </p:oleObj>
              </mc:Choice>
              <mc:Fallback>
                <p:oleObj name="Equation" r:id="rId3" imgW="4495680" imgH="20826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" y="1295400"/>
                        <a:ext cx="9017000" cy="417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85800" y="304800"/>
            <a:ext cx="800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/>
              <a:t>Analyzing “EPE” (fixed X)</a:t>
            </a:r>
          </a:p>
        </p:txBody>
      </p:sp>
      <p:sp>
        <p:nvSpPr>
          <p:cNvPr id="3076" name="AutoShape 4"/>
          <p:cNvSpPr>
            <a:spLocks/>
          </p:cNvSpPr>
          <p:nvPr/>
        </p:nvSpPr>
        <p:spPr bwMode="auto">
          <a:xfrm rot="-5400000">
            <a:off x="6210300" y="3543300"/>
            <a:ext cx="381000" cy="1219200"/>
          </a:xfrm>
          <a:prstGeom prst="leftBrace">
            <a:avLst>
              <a:gd name="adj1" fmla="val 2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292850" y="4311650"/>
            <a:ext cx="336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0</a:t>
            </a:r>
          </a:p>
        </p:txBody>
      </p:sp>
      <p:sp>
        <p:nvSpPr>
          <p:cNvPr id="3078" name="AutoShape 6"/>
          <p:cNvSpPr>
            <a:spLocks/>
          </p:cNvSpPr>
          <p:nvPr/>
        </p:nvSpPr>
        <p:spPr bwMode="auto">
          <a:xfrm rot="-5400000">
            <a:off x="4038600" y="1828800"/>
            <a:ext cx="381000" cy="2209800"/>
          </a:xfrm>
          <a:prstGeom prst="leftBrace">
            <a:avLst>
              <a:gd name="adj1" fmla="val 4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276600" y="29718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0 (independence)</a:t>
            </a:r>
          </a:p>
        </p:txBody>
      </p:sp>
      <p:sp>
        <p:nvSpPr>
          <p:cNvPr id="3080" name="AutoShape 8"/>
          <p:cNvSpPr>
            <a:spLocks/>
          </p:cNvSpPr>
          <p:nvPr/>
        </p:nvSpPr>
        <p:spPr bwMode="auto">
          <a:xfrm rot="-5400000">
            <a:off x="1638300" y="5067300"/>
            <a:ext cx="381000" cy="1219200"/>
          </a:xfrm>
          <a:prstGeom prst="leftBrace">
            <a:avLst>
              <a:gd name="adj1" fmla="val 2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3081" name="AutoShape 9"/>
          <p:cNvSpPr>
            <a:spLocks/>
          </p:cNvSpPr>
          <p:nvPr/>
        </p:nvSpPr>
        <p:spPr bwMode="auto">
          <a:xfrm rot="-5400000">
            <a:off x="3390900" y="5067300"/>
            <a:ext cx="381000" cy="1219200"/>
          </a:xfrm>
          <a:prstGeom prst="leftBrace">
            <a:avLst>
              <a:gd name="adj1" fmla="val 2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3082" name="AutoShape 10"/>
          <p:cNvSpPr>
            <a:spLocks/>
          </p:cNvSpPr>
          <p:nvPr/>
        </p:nvSpPr>
        <p:spPr bwMode="auto">
          <a:xfrm rot="-5400000">
            <a:off x="5143500" y="5067300"/>
            <a:ext cx="381000" cy="1219200"/>
          </a:xfrm>
          <a:prstGeom prst="leftBrace">
            <a:avLst>
              <a:gd name="adj1" fmla="val 2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838200" y="575945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=</a:t>
            </a:r>
            <a:r>
              <a:rPr lang="en-US" altLang="he-IL" sz="1600">
                <a:sym typeface="Symbol" panose="05050102010706020507" pitchFamily="18" charset="2"/>
              </a:rPr>
              <a:t></a:t>
            </a:r>
            <a:r>
              <a:rPr lang="en-US" altLang="he-IL" sz="1600" baseline="30000">
                <a:sym typeface="Symbol" panose="05050102010706020507" pitchFamily="18" charset="2"/>
              </a:rPr>
              <a:t>2</a:t>
            </a:r>
            <a:r>
              <a:rPr lang="en-US" altLang="he-IL" sz="1600">
                <a:sym typeface="Symbol" panose="05050102010706020507" pitchFamily="18" charset="2"/>
              </a:rPr>
              <a:t> (irreducible)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200400" y="575945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bias</a:t>
            </a:r>
            <a:r>
              <a:rPr lang="en-US" altLang="he-IL" sz="1600" baseline="30000"/>
              <a:t>2</a:t>
            </a:r>
            <a:endParaRPr lang="en-US" altLang="he-IL" sz="1600">
              <a:sym typeface="Symbol" panose="05050102010706020507" pitchFamily="18" charset="2"/>
            </a:endParaRP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800600" y="5791200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variance (= </a:t>
            </a:r>
            <a:r>
              <a:rPr lang="en-US" altLang="he-IL" sz="1600">
                <a:sym typeface="Symbol" panose="05050102010706020507" pitchFamily="18" charset="2"/>
              </a:rPr>
              <a:t></a:t>
            </a:r>
            <a:r>
              <a:rPr lang="en-US" altLang="he-IL" sz="1600" baseline="30000">
                <a:sym typeface="Symbol" panose="05050102010706020507" pitchFamily="18" charset="2"/>
              </a:rPr>
              <a:t>2</a:t>
            </a:r>
            <a:r>
              <a:rPr lang="en-US" altLang="he-IL" sz="1600"/>
              <a:t>p/n) </a:t>
            </a:r>
            <a:r>
              <a:rPr lang="en-US" altLang="he-IL" sz="1600"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3956050" y="2508250"/>
            <a:ext cx="188595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 rot="-5400000">
            <a:off x="4809331" y="2731294"/>
            <a:ext cx="1449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Variance</a:t>
            </a: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5864225" y="1633538"/>
            <a:ext cx="0" cy="4970462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3954463" y="2484438"/>
            <a:ext cx="31750" cy="3651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2894013" y="4429125"/>
            <a:ext cx="78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2000"/>
              <a:t>y</a:t>
            </a:r>
            <a:r>
              <a:rPr lang="en-US" altLang="he-IL" sz="2000" baseline="-25000"/>
              <a:t>new</a:t>
            </a:r>
            <a:endParaRPr lang="en-US" altLang="he-IL" sz="2000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636963" y="2255838"/>
            <a:ext cx="31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2000"/>
              <a:t>y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3744913" y="3425825"/>
            <a:ext cx="317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2000">
                <a:sym typeface="Symbol" panose="05050102010706020507" pitchFamily="18" charset="2"/>
              </a:rPr>
              <a:t>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he-IL" sz="3600" smtClean="0"/>
              <a:t>Graphical picture of linear model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4117975" y="3717925"/>
            <a:ext cx="1735138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3409950" y="3717925"/>
            <a:ext cx="708025" cy="950913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2336800" y="1944688"/>
            <a:ext cx="3621088" cy="3624262"/>
          </a:xfrm>
          <a:prstGeom prst="ellips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786063" y="1616075"/>
            <a:ext cx="1855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>
                <a:solidFill>
                  <a:schemeClr val="accent2"/>
                </a:solidFill>
              </a:rPr>
              <a:t>Data variance</a:t>
            </a:r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5995988" y="2368550"/>
          <a:ext cx="2936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Equation" r:id="rId3" imgW="139680" imgH="203040" progId="Equation.DSMT4">
                  <p:embed/>
                </p:oleObj>
              </mc:Choice>
              <mc:Fallback>
                <p:oleObj name="Equation" r:id="rId3" imgW="139680" imgH="2030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5988" y="2368550"/>
                        <a:ext cx="293687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5911850" y="3502025"/>
          <a:ext cx="3778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Equation" r:id="rId5" imgW="203112" imgH="228501" progId="Equation.3">
                  <p:embed/>
                </p:oleObj>
              </mc:Choice>
              <mc:Fallback>
                <p:oleObj name="Equation" r:id="rId5" imgW="203112" imgH="22850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1850" y="3502025"/>
                        <a:ext cx="3778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4100513" y="3705225"/>
            <a:ext cx="33337" cy="3651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3397250" y="4657725"/>
            <a:ext cx="31750" cy="3651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818188" y="1409700"/>
            <a:ext cx="4651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>
                <a:solidFill>
                  <a:srgbClr val="993300"/>
                </a:solidFill>
              </a:rPr>
              <a:t>F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2714625" y="4029075"/>
            <a:ext cx="2105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Irreducible error 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4471988" y="3309938"/>
            <a:ext cx="10048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Bias </a:t>
            </a:r>
          </a:p>
        </p:txBody>
      </p:sp>
      <p:sp>
        <p:nvSpPr>
          <p:cNvPr id="24597" name="Oval 21"/>
          <p:cNvSpPr>
            <a:spLocks noChangeArrowheads="1"/>
          </p:cNvSpPr>
          <p:nvPr/>
        </p:nvSpPr>
        <p:spPr bwMode="auto">
          <a:xfrm>
            <a:off x="5849938" y="2487613"/>
            <a:ext cx="31750" cy="381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24598" name="Oval 22"/>
          <p:cNvSpPr>
            <a:spLocks noChangeArrowheads="1"/>
          </p:cNvSpPr>
          <p:nvPr/>
        </p:nvSpPr>
        <p:spPr bwMode="auto">
          <a:xfrm>
            <a:off x="5849938" y="3705225"/>
            <a:ext cx="31750" cy="36513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5710238" y="2514600"/>
            <a:ext cx="0" cy="1190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0" grpId="0"/>
      <p:bldP spid="24588" grpId="0" animBg="1"/>
      <p:bldP spid="24591" grpId="0"/>
      <p:bldP spid="24589" grpId="0"/>
      <p:bldP spid="24587" grpId="0"/>
      <p:bldP spid="24582" grpId="0" animBg="1"/>
      <p:bldP spid="24583" grpId="0"/>
      <p:bldP spid="24586" grpId="0" animBg="1"/>
      <p:bldP spid="24590" grpId="0" animBg="1"/>
      <p:bldP spid="24595" grpId="0"/>
      <p:bldP spid="24596" grpId="0"/>
      <p:bldP spid="24597" grpId="0" animBg="1"/>
      <p:bldP spid="245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52400" y="1416050"/>
          <a:ext cx="8832850" cy="266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3530520" imgH="1066680" progId="Equation.DSMT4">
                  <p:embed/>
                </p:oleObj>
              </mc:Choice>
              <mc:Fallback>
                <p:oleObj name="Equation" r:id="rId3" imgW="3530520" imgH="10666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16050"/>
                        <a:ext cx="8832850" cy="266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85800" y="304800"/>
            <a:ext cx="800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/>
              <a:t>Regularization in linear regression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4191000"/>
            <a:ext cx="8153400" cy="267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2600">
                <a:latin typeface="Times New Roman" panose="02020603050405020304" pitchFamily="18" charset="0"/>
                <a:cs typeface="Times New Roman" panose="02020603050405020304" pitchFamily="18" charset="0"/>
              </a:rPr>
              <a:t>Questions: 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he-IL" sz="260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happens to our bias?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he-IL" sz="260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happens to our variance?</a:t>
            </a:r>
          </a:p>
          <a:p>
            <a:pPr lvl="1" eaLnBrk="1" hangingPunct="1">
              <a:spcBef>
                <a:spcPct val="50000"/>
              </a:spcBef>
              <a:buFontTx/>
              <a:buNone/>
            </a:pPr>
            <a:r>
              <a:rPr lang="en-US" altLang="he-IL" sz="2600">
                <a:latin typeface="Times New Roman" panose="02020603050405020304" pitchFamily="18" charset="0"/>
                <a:cs typeface="Times New Roman" panose="02020603050405020304" pitchFamily="18" charset="0"/>
              </a:rPr>
              <a:t>What happens to our calculations (still orthogonal projections?)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5"/>
          <p:cNvSpPr>
            <a:spLocks noChangeShapeType="1"/>
          </p:cNvSpPr>
          <p:nvPr/>
        </p:nvSpPr>
        <p:spPr bwMode="auto">
          <a:xfrm>
            <a:off x="2147888" y="3971925"/>
            <a:ext cx="1423987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Line 30"/>
          <p:cNvSpPr>
            <a:spLocks noChangeShapeType="1"/>
          </p:cNvSpPr>
          <p:nvPr/>
        </p:nvSpPr>
        <p:spPr bwMode="auto">
          <a:xfrm flipV="1">
            <a:off x="1566863" y="3971925"/>
            <a:ext cx="581025" cy="7000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Oval 5"/>
          <p:cNvSpPr>
            <a:spLocks noChangeArrowheads="1"/>
          </p:cNvSpPr>
          <p:nvPr/>
        </p:nvSpPr>
        <p:spPr bwMode="auto">
          <a:xfrm>
            <a:off x="723900" y="2667000"/>
            <a:ext cx="2933700" cy="2832100"/>
          </a:xfrm>
          <a:prstGeom prst="ellips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49" name="Text Box 26"/>
          <p:cNvSpPr txBox="1">
            <a:spLocks noChangeArrowheads="1"/>
          </p:cNvSpPr>
          <p:nvPr/>
        </p:nvSpPr>
        <p:spPr bwMode="auto">
          <a:xfrm>
            <a:off x="1054100" y="2425700"/>
            <a:ext cx="152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>
                <a:solidFill>
                  <a:schemeClr val="accent2"/>
                </a:solidFill>
              </a:rPr>
              <a:t>Data variance</a:t>
            </a:r>
          </a:p>
        </p:txBody>
      </p:sp>
      <p:sp>
        <p:nvSpPr>
          <p:cNvPr id="6150" name="Rectangle 43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he-IL" sz="3200" smtClean="0"/>
              <a:t>Graphical picture of linear model + regularization</a:t>
            </a:r>
          </a:p>
        </p:txBody>
      </p:sp>
      <p:graphicFrame>
        <p:nvGraphicFramePr>
          <p:cNvPr id="6151" name="Object 16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678238" y="2963863"/>
          <a:ext cx="2635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3" imgW="139680" imgH="203040" progId="Equation.DSMT4">
                  <p:embed/>
                </p:oleObj>
              </mc:Choice>
              <mc:Fallback>
                <p:oleObj name="Equation" r:id="rId3" imgW="139680" imgH="2030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238" y="2963863"/>
                        <a:ext cx="2635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2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769100" y="2995613"/>
          <a:ext cx="280988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5" imgW="139680" imgH="203040" progId="Equation.DSMT4">
                  <p:embed/>
                </p:oleObj>
              </mc:Choice>
              <mc:Fallback>
                <p:oleObj name="Equation" r:id="rId5" imgW="139680" imgH="20304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9100" y="2995613"/>
                        <a:ext cx="280988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3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619500" y="3813175"/>
          <a:ext cx="3111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7" imgW="203112" imgH="228501" progId="Equation.3">
                  <p:embed/>
                </p:oleObj>
              </mc:Choice>
              <mc:Fallback>
                <p:oleObj name="Equation" r:id="rId7" imgW="203112" imgH="228501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3813175"/>
                        <a:ext cx="31115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Oval 6"/>
          <p:cNvSpPr>
            <a:spLocks noChangeArrowheads="1"/>
          </p:cNvSpPr>
          <p:nvPr/>
        </p:nvSpPr>
        <p:spPr bwMode="auto">
          <a:xfrm>
            <a:off x="2133600" y="3962400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55" name="Text Box 8"/>
          <p:cNvSpPr txBox="1">
            <a:spLocks noChangeArrowheads="1"/>
          </p:cNvSpPr>
          <p:nvPr/>
        </p:nvSpPr>
        <p:spPr bwMode="auto">
          <a:xfrm>
            <a:off x="1873250" y="3794125"/>
            <a:ext cx="260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2000">
                <a:sym typeface="Symbol" panose="05050102010706020507" pitchFamily="18" charset="2"/>
              </a:rPr>
              <a:t></a:t>
            </a:r>
          </a:p>
        </p:txBody>
      </p:sp>
      <p:sp>
        <p:nvSpPr>
          <p:cNvPr id="6156" name="Oval 9"/>
          <p:cNvSpPr>
            <a:spLocks noChangeArrowheads="1"/>
          </p:cNvSpPr>
          <p:nvPr/>
        </p:nvSpPr>
        <p:spPr bwMode="auto">
          <a:xfrm>
            <a:off x="2012950" y="3063875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1752600" y="2895600"/>
            <a:ext cx="260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2000"/>
              <a:t>y</a:t>
            </a:r>
          </a:p>
        </p:txBody>
      </p:sp>
      <p:sp>
        <p:nvSpPr>
          <p:cNvPr id="6158" name="Oval 11"/>
          <p:cNvSpPr>
            <a:spLocks noChangeArrowheads="1"/>
          </p:cNvSpPr>
          <p:nvPr/>
        </p:nvSpPr>
        <p:spPr bwMode="auto">
          <a:xfrm>
            <a:off x="1555750" y="4664075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59" name="Text Box 12"/>
          <p:cNvSpPr txBox="1">
            <a:spLocks noChangeArrowheads="1"/>
          </p:cNvSpPr>
          <p:nvPr/>
        </p:nvSpPr>
        <p:spPr bwMode="auto">
          <a:xfrm>
            <a:off x="1143000" y="4495800"/>
            <a:ext cx="641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2000"/>
              <a:t>y</a:t>
            </a:r>
            <a:r>
              <a:rPr lang="en-US" altLang="he-IL" sz="2000" baseline="-25000"/>
              <a:t>new</a:t>
            </a:r>
            <a:endParaRPr lang="en-US" altLang="he-IL" sz="2000"/>
          </a:p>
        </p:txBody>
      </p:sp>
      <p:sp>
        <p:nvSpPr>
          <p:cNvPr id="6160" name="Line 13"/>
          <p:cNvSpPr>
            <a:spLocks noChangeShapeType="1"/>
          </p:cNvSpPr>
          <p:nvPr/>
        </p:nvSpPr>
        <p:spPr bwMode="auto">
          <a:xfrm>
            <a:off x="3581400" y="2438400"/>
            <a:ext cx="0" cy="36576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Text Box 14"/>
          <p:cNvSpPr txBox="1">
            <a:spLocks noChangeArrowheads="1"/>
          </p:cNvSpPr>
          <p:nvPr/>
        </p:nvSpPr>
        <p:spPr bwMode="auto">
          <a:xfrm>
            <a:off x="3543300" y="22733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>
                <a:solidFill>
                  <a:srgbClr val="993300"/>
                </a:solidFill>
              </a:rPr>
              <a:t>F</a:t>
            </a:r>
          </a:p>
        </p:txBody>
      </p:sp>
      <p:sp>
        <p:nvSpPr>
          <p:cNvPr id="6162" name="Line 15"/>
          <p:cNvSpPr>
            <a:spLocks noChangeShapeType="1"/>
          </p:cNvSpPr>
          <p:nvPr/>
        </p:nvSpPr>
        <p:spPr bwMode="auto">
          <a:xfrm flipV="1">
            <a:off x="2014538" y="3081338"/>
            <a:ext cx="1547812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Text Box 31"/>
          <p:cNvSpPr txBox="1">
            <a:spLocks noChangeArrowheads="1"/>
          </p:cNvSpPr>
          <p:nvPr/>
        </p:nvSpPr>
        <p:spPr bwMode="auto">
          <a:xfrm>
            <a:off x="995363" y="4200525"/>
            <a:ext cx="1728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Irreducible error </a:t>
            </a:r>
          </a:p>
        </p:txBody>
      </p:sp>
      <p:sp>
        <p:nvSpPr>
          <p:cNvPr id="6164" name="Text Box 32"/>
          <p:cNvSpPr txBox="1">
            <a:spLocks noChangeArrowheads="1"/>
          </p:cNvSpPr>
          <p:nvPr/>
        </p:nvSpPr>
        <p:spPr bwMode="auto">
          <a:xfrm>
            <a:off x="2438400" y="3671888"/>
            <a:ext cx="8239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Bias </a:t>
            </a:r>
          </a:p>
        </p:txBody>
      </p:sp>
      <p:sp>
        <p:nvSpPr>
          <p:cNvPr id="6165" name="Line 33"/>
          <p:cNvSpPr>
            <a:spLocks noChangeShapeType="1"/>
          </p:cNvSpPr>
          <p:nvPr/>
        </p:nvSpPr>
        <p:spPr bwMode="auto">
          <a:xfrm>
            <a:off x="3962400" y="4064000"/>
            <a:ext cx="6223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6" name="Rectangle 34"/>
          <p:cNvSpPr>
            <a:spLocks noChangeArrowheads="1"/>
          </p:cNvSpPr>
          <p:nvPr/>
        </p:nvSpPr>
        <p:spPr bwMode="auto">
          <a:xfrm>
            <a:off x="5346700" y="2489200"/>
            <a:ext cx="3416300" cy="3441700"/>
          </a:xfrm>
          <a:prstGeom prst="rect">
            <a:avLst/>
          </a:prstGeom>
          <a:noFill/>
          <a:ln w="9525" algn="ctr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67" name="Text Box 35"/>
          <p:cNvSpPr txBox="1">
            <a:spLocks noChangeArrowheads="1"/>
          </p:cNvSpPr>
          <p:nvPr/>
        </p:nvSpPr>
        <p:spPr bwMode="auto">
          <a:xfrm>
            <a:off x="6807200" y="18923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>
                <a:solidFill>
                  <a:srgbClr val="993300"/>
                </a:solidFill>
              </a:rPr>
              <a:t>F</a:t>
            </a:r>
          </a:p>
        </p:txBody>
      </p:sp>
      <p:graphicFrame>
        <p:nvGraphicFramePr>
          <p:cNvPr id="6168" name="Object 42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832600" y="3800475"/>
          <a:ext cx="35718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9" imgW="203112" imgH="228501" progId="Equation.3">
                  <p:embed/>
                </p:oleObj>
              </mc:Choice>
              <mc:Fallback>
                <p:oleObj name="Equation" r:id="rId9" imgW="203112" imgH="228501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2600" y="3800475"/>
                        <a:ext cx="35718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9" name="Oval 45"/>
          <p:cNvSpPr>
            <a:spLocks noChangeArrowheads="1"/>
          </p:cNvSpPr>
          <p:nvPr/>
        </p:nvSpPr>
        <p:spPr bwMode="auto">
          <a:xfrm>
            <a:off x="5664200" y="2870200"/>
            <a:ext cx="2603500" cy="2425700"/>
          </a:xfrm>
          <a:prstGeom prst="ellips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70" name="Text Box 46"/>
          <p:cNvSpPr txBox="1">
            <a:spLocks noChangeArrowheads="1"/>
          </p:cNvSpPr>
          <p:nvPr/>
        </p:nvSpPr>
        <p:spPr bwMode="auto">
          <a:xfrm>
            <a:off x="5918200" y="2565400"/>
            <a:ext cx="181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>
                <a:solidFill>
                  <a:schemeClr val="accent2"/>
                </a:solidFill>
              </a:rPr>
              <a:t>Model variance</a:t>
            </a:r>
          </a:p>
        </p:txBody>
      </p:sp>
      <p:sp>
        <p:nvSpPr>
          <p:cNvPr id="6171" name="Oval 47"/>
          <p:cNvSpPr>
            <a:spLocks noChangeArrowheads="1"/>
          </p:cNvSpPr>
          <p:nvPr/>
        </p:nvSpPr>
        <p:spPr bwMode="auto">
          <a:xfrm>
            <a:off x="6731000" y="3079750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72" name="Oval 48"/>
          <p:cNvSpPr>
            <a:spLocks noChangeArrowheads="1"/>
          </p:cNvSpPr>
          <p:nvPr/>
        </p:nvSpPr>
        <p:spPr bwMode="auto">
          <a:xfrm>
            <a:off x="6877050" y="3930650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73" name="Oval 49"/>
          <p:cNvSpPr>
            <a:spLocks noChangeArrowheads="1"/>
          </p:cNvSpPr>
          <p:nvPr/>
        </p:nvSpPr>
        <p:spPr bwMode="auto">
          <a:xfrm>
            <a:off x="3568700" y="3067050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74" name="Oval 50"/>
          <p:cNvSpPr>
            <a:spLocks noChangeArrowheads="1"/>
          </p:cNvSpPr>
          <p:nvPr/>
        </p:nvSpPr>
        <p:spPr bwMode="auto">
          <a:xfrm>
            <a:off x="3568700" y="3962400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75" name="Freeform 52"/>
          <p:cNvSpPr>
            <a:spLocks/>
          </p:cNvSpPr>
          <p:nvPr/>
        </p:nvSpPr>
        <p:spPr bwMode="auto">
          <a:xfrm>
            <a:off x="7505700" y="2616200"/>
            <a:ext cx="1231900" cy="1600200"/>
          </a:xfrm>
          <a:custGeom>
            <a:avLst/>
            <a:gdLst>
              <a:gd name="T0" fmla="*/ 0 w 776"/>
              <a:gd name="T1" fmla="*/ 698500 h 1008"/>
              <a:gd name="T2" fmla="*/ 736600 w 776"/>
              <a:gd name="T3" fmla="*/ 1600200 h 1008"/>
              <a:gd name="T4" fmla="*/ 1231900 w 776"/>
              <a:gd name="T5" fmla="*/ 685800 h 1008"/>
              <a:gd name="T6" fmla="*/ 749300 w 776"/>
              <a:gd name="T7" fmla="*/ 0 h 1008"/>
              <a:gd name="T8" fmla="*/ 0 w 776"/>
              <a:gd name="T9" fmla="*/ 698500 h 10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76"/>
              <a:gd name="T16" fmla="*/ 0 h 1008"/>
              <a:gd name="T17" fmla="*/ 776 w 776"/>
              <a:gd name="T18" fmla="*/ 1008 h 10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76" h="1008">
                <a:moveTo>
                  <a:pt x="0" y="440"/>
                </a:moveTo>
                <a:lnTo>
                  <a:pt x="464" y="1008"/>
                </a:lnTo>
                <a:lnTo>
                  <a:pt x="776" y="432"/>
                </a:lnTo>
                <a:lnTo>
                  <a:pt x="472" y="0"/>
                </a:lnTo>
                <a:lnTo>
                  <a:pt x="0" y="440"/>
                </a:lnTo>
              </a:path>
            </a:pathLst>
          </a:custGeom>
          <a:noFill/>
          <a:ln w="9525" cap="flat" cmpd="sng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6" name="Text Box 53"/>
          <p:cNvSpPr txBox="1">
            <a:spLocks noChangeArrowheads="1"/>
          </p:cNvSpPr>
          <p:nvPr/>
        </p:nvSpPr>
        <p:spPr bwMode="auto">
          <a:xfrm>
            <a:off x="8001000" y="2603500"/>
            <a:ext cx="571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>
                <a:solidFill>
                  <a:srgbClr val="008000"/>
                </a:solidFill>
              </a:rPr>
              <a:t>F</a:t>
            </a:r>
            <a:r>
              <a:rPr lang="en-US" altLang="he-IL" baseline="-25000">
                <a:solidFill>
                  <a:srgbClr val="008000"/>
                </a:solidFill>
              </a:rPr>
              <a:t>c</a:t>
            </a:r>
            <a:endParaRPr lang="en-US" altLang="he-IL">
              <a:solidFill>
                <a:srgbClr val="008000"/>
              </a:solidFill>
            </a:endParaRPr>
          </a:p>
        </p:txBody>
      </p:sp>
      <p:graphicFrame>
        <p:nvGraphicFramePr>
          <p:cNvPr id="6177" name="Object 54"/>
          <p:cNvGraphicFramePr>
            <a:graphicFrameLocks noChangeAspect="1"/>
          </p:cNvGraphicFramePr>
          <p:nvPr/>
        </p:nvGraphicFramePr>
        <p:xfrm>
          <a:off x="7824788" y="3702050"/>
          <a:ext cx="37941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10" imgW="215713" imgH="253780" progId="Equation.3">
                  <p:embed/>
                </p:oleObj>
              </mc:Choice>
              <mc:Fallback>
                <p:oleObj name="Equation" r:id="rId10" imgW="215713" imgH="25378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788" y="3702050"/>
                        <a:ext cx="379412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8" name="Oval 55"/>
          <p:cNvSpPr>
            <a:spLocks noChangeArrowheads="1"/>
          </p:cNvSpPr>
          <p:nvPr/>
        </p:nvSpPr>
        <p:spPr bwMode="auto">
          <a:xfrm>
            <a:off x="7905750" y="3816350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graphicFrame>
        <p:nvGraphicFramePr>
          <p:cNvPr id="6179" name="Object 56"/>
          <p:cNvGraphicFramePr>
            <a:graphicFrameLocks noChangeAspect="1"/>
          </p:cNvGraphicFramePr>
          <p:nvPr/>
        </p:nvGraphicFramePr>
        <p:xfrm>
          <a:off x="7523163" y="3206750"/>
          <a:ext cx="3349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12" imgW="177480" imgH="228600" progId="Equation.DSMT4">
                  <p:embed/>
                </p:oleObj>
              </mc:Choice>
              <mc:Fallback>
                <p:oleObj name="Equation" r:id="rId12" imgW="177480" imgH="228600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3163" y="3206750"/>
                        <a:ext cx="33496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0" name="Oval 57"/>
          <p:cNvSpPr>
            <a:spLocks noChangeArrowheads="1"/>
          </p:cNvSpPr>
          <p:nvPr/>
        </p:nvSpPr>
        <p:spPr bwMode="auto">
          <a:xfrm>
            <a:off x="7505700" y="3295650"/>
            <a:ext cx="26988" cy="26988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he-IL" altLang="he-IL"/>
          </a:p>
        </p:txBody>
      </p:sp>
      <p:sp>
        <p:nvSpPr>
          <p:cNvPr id="6181" name="Line 58"/>
          <p:cNvSpPr>
            <a:spLocks noChangeShapeType="1"/>
          </p:cNvSpPr>
          <p:nvPr/>
        </p:nvSpPr>
        <p:spPr bwMode="auto">
          <a:xfrm>
            <a:off x="3454400" y="3086100"/>
            <a:ext cx="0" cy="876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2" name="Text Box 59"/>
          <p:cNvSpPr txBox="1">
            <a:spLocks noChangeArrowheads="1"/>
          </p:cNvSpPr>
          <p:nvPr/>
        </p:nvSpPr>
        <p:spPr bwMode="auto">
          <a:xfrm rot="-5400000">
            <a:off x="2806700" y="3400425"/>
            <a:ext cx="1066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he-IL" sz="1600"/>
              <a:t>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94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Cambria Math</vt:lpstr>
      <vt:lpstr>Symbol</vt:lpstr>
      <vt:lpstr>Times New Roman</vt:lpstr>
      <vt:lpstr>Default Design</vt:lpstr>
      <vt:lpstr>Equation</vt:lpstr>
      <vt:lpstr>Setup for linear regression model </vt:lpstr>
      <vt:lpstr>PowerPoint Presentation</vt:lpstr>
      <vt:lpstr>Graphical picture of linear model</vt:lpstr>
      <vt:lpstr>PowerPoint Presentation</vt:lpstr>
      <vt:lpstr>Graphical picture of linear model + regularization</vt:lpstr>
    </vt:vector>
  </TitlesOfParts>
  <Company>IBM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IBM_USER</dc:creator>
  <cp:lastModifiedBy>saharon</cp:lastModifiedBy>
  <cp:revision>25</cp:revision>
  <dcterms:created xsi:type="dcterms:W3CDTF">2007-01-25T16:21:58Z</dcterms:created>
  <dcterms:modified xsi:type="dcterms:W3CDTF">2020-11-03T10:29:06Z</dcterms:modified>
</cp:coreProperties>
</file>