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8" r:id="rId12"/>
    <p:sldId id="269" r:id="rId13"/>
    <p:sldId id="271" r:id="rId14"/>
    <p:sldId id="272" r:id="rId15"/>
    <p:sldId id="267" r:id="rId16"/>
    <p:sldId id="273" r:id="rId17"/>
    <p:sldId id="280" r:id="rId18"/>
    <p:sldId id="274" r:id="rId19"/>
    <p:sldId id="275" r:id="rId20"/>
    <p:sldId id="276" r:id="rId21"/>
    <p:sldId id="277" r:id="rId22"/>
    <p:sldId id="281" r:id="rId23"/>
    <p:sldId id="278" r:id="rId24"/>
    <p:sldId id="279" r:id="rId25"/>
    <p:sldId id="283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1C5BE4-ACCA-428E-A527-1A5E7B7BAB55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64AFFF1-36AD-47DF-BDF7-F667FDC7E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FFF1-36AD-47DF-BDF7-F667FDC7E5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FFF1-36AD-47DF-BDF7-F667FDC7E5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FFF1-36AD-47DF-BDF7-F667FDC7E5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0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078B-D4A4-4C7C-B19B-2127072EB85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Bootstrap – The Statistician’s Magic Wand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Saharon </a:t>
            </a:r>
            <a:r>
              <a:rPr lang="en-US" dirty="0" smtClean="0"/>
              <a:t>Rosset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4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Bootstrap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we “know”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(common dist. </a:t>
                </a:r>
                <a:r>
                  <a:rPr lang="en-US" dirty="0"/>
                  <a:t>o</a:t>
                </a:r>
                <a:r>
                  <a:rPr lang="en-US" dirty="0" smtClean="0"/>
                  <a:t>f  height, weight) is bivariate normal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Then it makes sense to make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bivariate normal, with parameters estimated from the data X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we can repeat exactly the same stages of drawing X*, and estimating the variance empirically</a:t>
                </a:r>
                <a:br>
                  <a:rPr lang="en-US" dirty="0" smtClean="0"/>
                </a:b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0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Concrete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/>
                  <a:t>Let’s choose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of height and weight to be bi-normal:</a:t>
                </a:r>
                <a:br>
                  <a:rPr lang="en-US" sz="2800" dirty="0" smtClean="0"/>
                </a:b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~ 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75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75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800" dirty="0" smtClean="0"/>
                  <a:t>We start by drawing 10</a:t>
                </a:r>
                <a:r>
                  <a:rPr lang="en-US" sz="2800" baseline="30000" dirty="0" smtClean="0"/>
                  <a:t>5</a:t>
                </a:r>
                <a:r>
                  <a:rPr lang="en-US" sz="2800" dirty="0" smtClean="0"/>
                  <a:t> random samples of 100 and observing the distribution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/>
                  <a:t>, in particular we get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𝑣𝑎𝑟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IL" sz="2800" dirty="0" smtClean="0">
                    <a:sym typeface="Symbol" panose="05050102010706020507" pitchFamily="18" charset="2"/>
                  </a:rPr>
                  <a:t>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0.00261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Now we want to try different Bootstrap approaches for estimating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156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1: standard non-parametric 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/>
                  <a:t> to be the empirical distribution of X, then: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Sample many X* (Bootstrap samples)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for each X*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Estimate the variance of s by the empirical variance of s*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In simulation we can repeat this whole exercise many times to get a distribution of Bootstrap estimates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/>
                <a:stretch>
                  <a:fillRect l="-1259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8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2: parametric Bootstrap using normal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Use X to estimate mean and covariance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, assuming it is normal, and define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/>
                  <a:t> to be this normal distribution. The rest proceeds as before: 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Sample many X* from this bi-normal distribution (parametric Bootstrap samples)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for each X*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Estimate the variance of s by the empirical variance of s</a:t>
                </a:r>
                <a:r>
                  <a:rPr lang="en-US" sz="2600" dirty="0" smtClean="0"/>
                  <a:t>*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Again, in simulation repeat this many times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1111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8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will be better here?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68594"/>
              </p:ext>
            </p:extLst>
          </p:nvPr>
        </p:nvGraphicFramePr>
        <p:xfrm>
          <a:off x="1907704" y="1268760"/>
          <a:ext cx="5483488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3" imgW="4800359" imgH="4791051" progId="AcroExch.Document.11">
                  <p:embed/>
                </p:oleObj>
              </mc:Choice>
              <mc:Fallback>
                <p:oleObj name="Acrobat Document" r:id="rId3" imgW="4800359" imgH="479105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268760"/>
                        <a:ext cx="5483488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7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Bootstrap always work?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Of course not! From what we already know it’s clear that if we fail to build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/>
                  <a:t> so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00" dirty="0" smtClean="0"/>
                  <a:t> is “similar”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b="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then our approach is useless</a:t>
                </a:r>
                <a:r>
                  <a:rPr lang="en-US" sz="3000" dirty="0" smtClean="0"/>
                  <a:t/>
                </a:r>
                <a:br>
                  <a:rPr lang="en-US" sz="3000" dirty="0" smtClean="0"/>
                </a:br>
                <a:endParaRPr lang="en-US" sz="3000" dirty="0" smtClean="0"/>
              </a:p>
              <a:p>
                <a:pPr lvl="1"/>
                <a:r>
                  <a:rPr lang="en-US" sz="2600" dirty="0" smtClean="0"/>
                  <a:t>Can be a result of wrong assumptions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 used in building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sz="2600" b="0" dirty="0" smtClean="0"/>
              </a:p>
              <a:p>
                <a:pPr lvl="1"/>
                <a:endParaRPr lang="en-US" sz="2600" dirty="0"/>
              </a:p>
              <a:p>
                <a:pPr lvl="1"/>
                <a:r>
                  <a:rPr lang="en-US" sz="2600" dirty="0" smtClean="0"/>
                  <a:t>Can easily devise examples where no Bootstrap approach will give reasonable results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Still, the usefulness of properly implemented Bootstrap is very general and applies to almost any “reasonable” problem we encounter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229600" cy="4781128"/>
              </a:xfrm>
              <a:blipFill>
                <a:blip r:embed="rId2"/>
                <a:stretch>
                  <a:fillRect l="-1185" t="-1786" r="-74"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0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with Bootstrap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Recall the components of a hypothesis testing problem: </a:t>
                </a:r>
              </a:p>
              <a:p>
                <a:pPr lvl="1"/>
                <a:r>
                  <a:rPr lang="en-US" dirty="0" smtClean="0"/>
                  <a:t>Null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est statistic </a:t>
                </a:r>
                <a:r>
                  <a:rPr lang="en-US" dirty="0" smtClean="0"/>
                  <a:t>m=s(X</a:t>
                </a:r>
                <a:r>
                  <a:rPr lang="en-US" dirty="0" smtClean="0"/>
                  <a:t>) </a:t>
                </a:r>
                <a:endParaRPr lang="en-US" dirty="0"/>
              </a:p>
              <a:p>
                <a:pPr lvl="1"/>
                <a:r>
                  <a:rPr lang="en-US" dirty="0" smtClean="0"/>
                  <a:t>Performing a test entails calculating quantities like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value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and rejecting if it is small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p-value for a given z is also a property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but how can we use the Bootstrap to estimate it?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uniquely defines the distribution, then it’s trivial, a standard simulation exercise </a:t>
                </a:r>
              </a:p>
              <a:p>
                <a:pPr lvl="1"/>
                <a:r>
                  <a:rPr lang="en-US" dirty="0" smtClean="0"/>
                  <a:t>But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contains many possible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’s, we can implement the bootstrap paradigm:</a:t>
                </a:r>
              </a:p>
              <a:p>
                <a:pPr lvl="2"/>
                <a:r>
                  <a:rPr lang="en-US" sz="2600" dirty="0" smtClean="0"/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as a member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 that is “consistent with our data”, calculate the p value under this distribution 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>
                <a:blip r:embed="rId2"/>
                <a:stretch>
                  <a:fillRect l="-1037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Inference on phylogenetic trees</a:t>
            </a:r>
            <a:br>
              <a:rPr lang="en-US" dirty="0" smtClean="0"/>
            </a:br>
            <a:r>
              <a:rPr lang="en-US" sz="2700" dirty="0" err="1" smtClean="0"/>
              <a:t>Felsenstein</a:t>
            </a:r>
            <a:r>
              <a:rPr lang="en-US" sz="2700" dirty="0" smtClean="0"/>
              <a:t> (1985)</a:t>
            </a: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9169"/>
            <a:ext cx="5472608" cy="19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419029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4847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 of malaria genetic sequences from different organisms (11 species, sequences of length 221):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509120"/>
            <a:ext cx="37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applying standard phylogenetic tree learning approach: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590981"/>
            <a:ext cx="378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Our inference goal: asses confidence in the 9-10 clade (</a:t>
            </a:r>
            <a:r>
              <a:rPr lang="en-US" dirty="0" err="1" smtClean="0">
                <a:solidFill>
                  <a:schemeClr val="tx2"/>
                </a:solidFill>
              </a:rPr>
              <a:t>subtree</a:t>
            </a:r>
            <a:r>
              <a:rPr lang="en-US" dirty="0" smtClean="0">
                <a:solidFill>
                  <a:schemeClr val="tx2"/>
                </a:solidFill>
              </a:rPr>
              <a:t>) – is it strongly supported by the data?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92080" y="5733256"/>
            <a:ext cx="1008112" cy="1124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7664" y="3429000"/>
            <a:ext cx="561662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Felsenstein’s</a:t>
            </a:r>
            <a:r>
              <a:rPr lang="en-US" dirty="0" smtClean="0"/>
              <a:t> Bootstrap of Phylogenetic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 smtClean="0"/>
                  <a:t>Given this phylogenetic tree built on this dataset, </a:t>
                </a:r>
                <a:r>
                  <a:rPr lang="en-US" sz="2800" dirty="0" err="1" smtClean="0"/>
                  <a:t>Felsenstein</a:t>
                </a:r>
                <a:r>
                  <a:rPr lang="en-US" sz="2800" dirty="0" smtClean="0"/>
                  <a:t> wanted to get an answer to questions like:</a:t>
                </a:r>
                <a:br>
                  <a:rPr lang="en-US" sz="2800" dirty="0" smtClean="0"/>
                </a:br>
                <a:r>
                  <a:rPr lang="en-US" sz="2800" dirty="0" smtClean="0"/>
                  <a:t>how certain am I that </a:t>
                </a:r>
                <a:r>
                  <a:rPr lang="en-US" sz="2800" dirty="0" err="1" smtClean="0"/>
                  <a:t>subtree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(say, 9-10) is “real” (i.e. exists in the world and not just my data)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sz="2800" dirty="0" smtClean="0"/>
                  <a:t>He suggested using the Bootstrap as follows: </a:t>
                </a:r>
              </a:p>
              <a:p>
                <a:pPr lvl="1"/>
                <a:r>
                  <a:rPr lang="en-US" sz="2600" dirty="0" smtClean="0"/>
                  <a:t>Draw bootstrap samples of markers </a:t>
                </a:r>
              </a:p>
              <a:p>
                <a:pPr lvl="1"/>
                <a:r>
                  <a:rPr lang="en-US" sz="2600" dirty="0" smtClean="0"/>
                  <a:t>Build tree on each sample (all species, sampled markers)</a:t>
                </a:r>
              </a:p>
              <a:p>
                <a:pPr lvl="1"/>
                <a:r>
                  <a:rPr lang="en-US" sz="2600" dirty="0" smtClean="0"/>
                  <a:t>Use the % of time we get the </a:t>
                </a:r>
                <a:r>
                  <a:rPr lang="en-US" sz="2600" dirty="0" err="1" smtClean="0"/>
                  <a:t>subtree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as “confidence” in this </a:t>
                </a:r>
                <a:r>
                  <a:rPr lang="en-US" sz="2600" dirty="0" err="1" smtClean="0"/>
                  <a:t>subtree</a:t>
                </a:r>
                <a:r>
                  <a:rPr lang="en-US" sz="2600" dirty="0" smtClean="0"/>
                  <a:t>   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21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7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Bootstrap legit?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100" dirty="0" smtClean="0"/>
                  <a:t>We want to know whether the </a:t>
                </a:r>
                <a:r>
                  <a:rPr lang="en-US" sz="3100" dirty="0" err="1" smtClean="0"/>
                  <a:t>subtree</a:t>
                </a:r>
                <a:r>
                  <a:rPr lang="en-US" sz="3100" dirty="0" smtClean="0"/>
                  <a:t> exists in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3100" dirty="0" smtClean="0"/>
                  <a:t> so we estimate this by % of time it exists in data drawn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sz="3100" dirty="0" smtClean="0"/>
              </a:p>
              <a:p>
                <a:pPr lvl="1"/>
                <a:r>
                  <a:rPr lang="en-US" dirty="0" smtClean="0"/>
                  <a:t>This is not exactly a Bootstrap recipe (details are not critical)</a:t>
                </a:r>
              </a:p>
              <a:p>
                <a:pPr lvl="1"/>
                <a:r>
                  <a:rPr lang="en-US" dirty="0" smtClean="0"/>
                  <a:t>But assuming it is a Bootstrap approach, is it a good one? </a:t>
                </a:r>
              </a:p>
              <a:p>
                <a:pPr lvl="2"/>
                <a:r>
                  <a:rPr lang="en-US" dirty="0" smtClean="0"/>
                  <a:t>Not at all, 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was built based on the sample whose “best tree” contains the </a:t>
                </a:r>
                <a:r>
                  <a:rPr lang="en-US" dirty="0" err="1" smtClean="0"/>
                  <a:t>subtree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This basically means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contains the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, so we know we are getting over-optimistic results</a:t>
                </a:r>
              </a:p>
              <a:p>
                <a:pPr lvl="2"/>
                <a:endParaRPr lang="en-US" dirty="0"/>
              </a:p>
              <a:p>
                <a:r>
                  <a:rPr lang="en-US" sz="3100" dirty="0" smtClean="0"/>
                  <a:t>A more correct formulation of this question is as a hypothesis test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: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𝑇𝑟𝑒𝑒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𝑑𝑜𝑒𝑠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𝑐𝑜𝑛𝑡𝑎𝑖𝑛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3100" dirty="0" smtClean="0"/>
              </a:p>
              <a:p>
                <a:pPr lvl="1"/>
                <a:r>
                  <a:rPr lang="en-US" dirty="0" smtClean="0"/>
                  <a:t>If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we can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reliable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>
                <a:blip r:embed="rId2"/>
                <a:stretch>
                  <a:fillRect l="-1111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 is a paradigm, not an algorithm</a:t>
            </a:r>
            <a:endParaRPr lang="en-US" dirty="0"/>
          </a:p>
        </p:txBody>
      </p:sp>
      <p:pic>
        <p:nvPicPr>
          <p:cNvPr id="1026" name="Picture 2" descr="November 03, 19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5" y="1916832"/>
            <a:ext cx="89249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Efron’s</a:t>
            </a:r>
            <a:r>
              <a:rPr lang="en-US" dirty="0" smtClean="0"/>
              <a:t> solution(s)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In a beautiful paper, </a:t>
            </a:r>
            <a:r>
              <a:rPr lang="en-US" sz="2600" dirty="0" err="1" smtClean="0"/>
              <a:t>Efron</a:t>
            </a:r>
            <a:r>
              <a:rPr lang="en-US" sz="2600" dirty="0" smtClean="0"/>
              <a:t> et al. (1996, PNAS) reanalyze this problem and show: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That under some (quite </a:t>
            </a:r>
            <a:r>
              <a:rPr lang="en-US" sz="2600" dirty="0" smtClean="0"/>
              <a:t>complicated) </a:t>
            </a:r>
            <a:r>
              <a:rPr lang="en-US" sz="2600" dirty="0" smtClean="0"/>
              <a:t>assumptions </a:t>
            </a:r>
            <a:r>
              <a:rPr lang="en-US" sz="2600" dirty="0" err="1" smtClean="0"/>
              <a:t>Felsenstein’s</a:t>
            </a:r>
            <a:r>
              <a:rPr lang="en-US" sz="2600" dirty="0" smtClean="0"/>
              <a:t> approach can be considered a legitimate Bootstrap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That without </a:t>
            </a:r>
            <a:r>
              <a:rPr lang="en-US" sz="2600" dirty="0" smtClean="0"/>
              <a:t>these assumptions </a:t>
            </a:r>
            <a:r>
              <a:rPr lang="en-US" sz="2600" dirty="0" smtClean="0"/>
              <a:t>(but with some complicated math and geometry), an appropriate Bootstrap can be devised for the hypothesis testing view of the problem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193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Efron’s</a:t>
            </a:r>
            <a:r>
              <a:rPr lang="en-US" dirty="0" smtClean="0"/>
              <a:t> hypothesis testing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First task: Build a Bootstrap world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holds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as similar as possible to the empirical distribution of our data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Then we can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by examining what percentage of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gets selected in this world</a:t>
                </a:r>
              </a:p>
              <a:p>
                <a:pPr lvl="1"/>
                <a:r>
                  <a:rPr lang="en-US" dirty="0" smtClean="0"/>
                  <a:t>If it is smaller than 5%,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at level 0.05 and conclude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well supported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challenge is the first task, and this is what </a:t>
                </a:r>
                <a:r>
                  <a:rPr lang="en-US" dirty="0" err="1" smtClean="0"/>
                  <a:t>Efron</a:t>
                </a:r>
                <a:r>
                  <a:rPr lang="en-US" dirty="0" smtClean="0"/>
                  <a:t> concentrates on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into </a:t>
            </a:r>
            <a:r>
              <a:rPr lang="en-US" dirty="0" err="1" smtClean="0"/>
              <a:t>Efron’s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8"/>
          <a:stretch/>
        </p:blipFill>
        <p:spPr bwMode="auto">
          <a:xfrm>
            <a:off x="1979712" y="1196752"/>
            <a:ext cx="4762500" cy="27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6"/>
          <a:stretch/>
        </p:blipFill>
        <p:spPr bwMode="auto">
          <a:xfrm>
            <a:off x="2267744" y="4437112"/>
            <a:ext cx="47720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Bootstrap results of </a:t>
            </a:r>
            <a:r>
              <a:rPr lang="en-US" dirty="0" err="1" smtClean="0"/>
              <a:t>Felsenstein</a:t>
            </a:r>
            <a:r>
              <a:rPr lang="en-US" dirty="0" smtClean="0"/>
              <a:t> and </a:t>
            </a:r>
            <a:r>
              <a:rPr lang="en-US" dirty="0" err="1" smtClean="0"/>
              <a:t>Efron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recall that </a:t>
                </a:r>
                <a:r>
                  <a:rPr lang="en-US" dirty="0" err="1" smtClean="0"/>
                  <a:t>Felsenstein’s</a:t>
                </a:r>
                <a:r>
                  <a:rPr lang="en-US" dirty="0" smtClean="0"/>
                  <a:t> method gave 96.5% “confidence” for the 9-10 clade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err="1" smtClean="0"/>
                  <a:t>Efron</a:t>
                </a:r>
                <a:r>
                  <a:rPr lang="en-US" dirty="0" smtClean="0"/>
                  <a:t> is rewarded for his hard work with a result that 93.8% of trees in his Bootstrap world do not contain the 9-10 clade</a:t>
                </a:r>
              </a:p>
              <a:p>
                <a:pPr lvl="1"/>
                <a:r>
                  <a:rPr lang="en-US" dirty="0" smtClean="0"/>
                  <a:t>His Bootstrap p-value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0.062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results are only slightly different, but if we treat 95% confidence / 5% p-value as the holy grail then we conclude: </a:t>
                </a:r>
              </a:p>
              <a:p>
                <a:pPr lvl="1"/>
                <a:r>
                  <a:rPr lang="en-US" dirty="0" smtClean="0"/>
                  <a:t>According to </a:t>
                </a:r>
                <a:r>
                  <a:rPr lang="en-US" dirty="0" err="1" smtClean="0"/>
                  <a:t>Felsenstein</a:t>
                </a:r>
                <a:r>
                  <a:rPr lang="en-US" dirty="0" smtClean="0"/>
                  <a:t> we are “confident” in this clade</a:t>
                </a:r>
              </a:p>
              <a:p>
                <a:pPr lvl="1"/>
                <a:r>
                  <a:rPr lang="en-US" dirty="0" smtClean="0"/>
                  <a:t>According to </a:t>
                </a:r>
                <a:r>
                  <a:rPr lang="en-US" dirty="0" err="1" smtClean="0"/>
                  <a:t>Efron</a:t>
                </a:r>
                <a:r>
                  <a:rPr lang="en-US" dirty="0" smtClean="0"/>
                  <a:t> we cannot reject that this clade is a coincidence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185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Bootstrap is an extremely general and flexible paradigm for statistical inference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us to handle complex situations with minimal assumptions and without complicated math</a:t>
            </a:r>
          </a:p>
          <a:p>
            <a:pPr lvl="1"/>
            <a:r>
              <a:rPr lang="en-US" dirty="0" smtClean="0"/>
              <a:t>Doing theory (and also devising solutions for some problems) can get very complicated, though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been widely influential in science and industry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despite the conceptual simplicity it is often misunderstood and misapplied (well beyond </a:t>
            </a:r>
            <a:r>
              <a:rPr lang="en-US" dirty="0" err="1" smtClean="0"/>
              <a:t>Felsenstein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saharon@post.tau.ac.il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abstract view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“world” (=unknown distribution) F</a:t>
            </a:r>
          </a:p>
          <a:p>
            <a:pPr lvl="1"/>
            <a:r>
              <a:rPr lang="en-US" dirty="0" smtClean="0"/>
              <a:t>We observe some data from the world, say 100 heights (z) and weights (y) of random people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 want to learn about some property of the world F, e.g.:</a:t>
            </a:r>
          </a:p>
          <a:p>
            <a:pPr lvl="1"/>
            <a:r>
              <a:rPr lang="en-US" dirty="0" smtClean="0"/>
              <a:t>Mean of height</a:t>
            </a:r>
          </a:p>
          <a:p>
            <a:pPr lvl="1"/>
            <a:r>
              <a:rPr lang="en-US" dirty="0" smtClean="0"/>
              <a:t>Correlation between height and weight</a:t>
            </a:r>
          </a:p>
          <a:p>
            <a:pPr lvl="1"/>
            <a:r>
              <a:rPr lang="en-US" b="1" dirty="0" smtClean="0"/>
              <a:t>Variance of the empirical correlation between height and weight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statistical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a way to estimate the property of F of interest directly from the data</a:t>
            </a:r>
          </a:p>
          <a:p>
            <a:pPr lvl="1"/>
            <a:r>
              <a:rPr lang="en-US" dirty="0" smtClean="0"/>
              <a:t>Mean height estimated by average</a:t>
            </a:r>
          </a:p>
          <a:p>
            <a:pPr lvl="1"/>
            <a:r>
              <a:rPr lang="en-US" dirty="0" smtClean="0"/>
              <a:t>Correlation between height and weight estimated by empirical correlation</a:t>
            </a:r>
          </a:p>
          <a:p>
            <a:pPr lvl="1"/>
            <a:r>
              <a:rPr lang="en-US" dirty="0" smtClean="0"/>
              <a:t>How do we estimate the variance of the correlation?</a:t>
            </a:r>
          </a:p>
          <a:p>
            <a:pPr lvl="2"/>
            <a:r>
              <a:rPr lang="en-US" sz="2600" dirty="0" smtClean="0"/>
              <a:t>There are some formulae under some assumptions, but it gets complicated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Instead, we want to invent a general approach that will allow estimating every property of F relatively easily (hopefully, also well)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 idea: The Plug-in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are interested in some property of the world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We create an “alternative world”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(usually using our data), and in it we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Usually simply done empirically by drawing data from this world and empirically estimating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dirty="0" smtClean="0"/>
                  <a:t>The main wisdom lies in how to build the Bootstrap world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so that it is “similar”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b="0" dirty="0" smtClean="0"/>
                  <a:t> in the ways that matter to us</a:t>
                </a:r>
              </a:p>
              <a:p>
                <a:pPr lvl="1"/>
                <a:r>
                  <a:rPr lang="en-US" dirty="0" smtClean="0"/>
                  <a:t>Secondary problem: how to perform the estimation in the bootstrap world, usually straight forward </a:t>
                </a: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185" t="-255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7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796136" y="2132856"/>
            <a:ext cx="302433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52120" y="2204864"/>
            <a:ext cx="302433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8104" y="2276872"/>
                <a:ext cx="3024336" cy="25202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276872"/>
                <a:ext cx="3024336" cy="2520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302433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17008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 world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026" y="2420888"/>
                <a:ext cx="920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Dist.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6" y="2420888"/>
                <a:ext cx="92064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28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763688" y="259016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7218" y="2380818"/>
            <a:ext cx="99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 X</a:t>
            </a:r>
            <a:endParaRPr lang="en-US" sz="2000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2923545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83768" y="386104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Statistic</a:t>
            </a:r>
            <a:br>
              <a:rPr lang="en-US" sz="2000" dirty="0" smtClean="0"/>
            </a:br>
            <a:r>
              <a:rPr lang="en-US" sz="2000" dirty="0" smtClean="0"/>
              <a:t>s(X)</a:t>
            </a:r>
            <a:endParaRPr lang="en-US" sz="2000" dirty="0"/>
          </a:p>
        </p:txBody>
      </p:sp>
      <p:sp>
        <p:nvSpPr>
          <p:cNvPr id="22" name="Right Arrow 21"/>
          <p:cNvSpPr/>
          <p:nvPr/>
        </p:nvSpPr>
        <p:spPr>
          <a:xfrm>
            <a:off x="3851920" y="3573016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67578" y="2420888"/>
                <a:ext cx="920646" cy="4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Dist.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578" y="2420888"/>
                <a:ext cx="920646" cy="408445"/>
              </a:xfrm>
              <a:prstGeom prst="rect">
                <a:avLst/>
              </a:prstGeom>
              <a:blipFill rotWithShape="1">
                <a:blip r:embed="rId4"/>
                <a:stretch>
                  <a:fillRect l="-7285" t="-8955" r="-2582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732240" y="259016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08304" y="238081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 X*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452320" y="386104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Statistic</a:t>
            </a:r>
            <a:br>
              <a:rPr lang="en-US" sz="2000" dirty="0" smtClean="0"/>
            </a:br>
            <a:r>
              <a:rPr lang="en-US" sz="2000" dirty="0" smtClean="0"/>
              <a:t>s(X*)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96136" y="17008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Bootstrap world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84368" y="285293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1920" y="3140968"/>
                <a:ext cx="1512168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512168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3629" t="-4839" r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1115616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298" y="3861048"/>
                <a:ext cx="11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98" y="3861048"/>
                <a:ext cx="11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52120" y="3888113"/>
                <a:ext cx="10801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88113"/>
                <a:ext cx="1080120" cy="404983"/>
              </a:xfrm>
              <a:prstGeom prst="rect">
                <a:avLst/>
              </a:prstGeom>
              <a:blipFill rotWithShape="1">
                <a:blip r:embed="rId7"/>
                <a:stretch>
                  <a:fillRect r="-1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6804248" y="40906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23" grpId="0" animBg="1"/>
      <p:bldP spid="22" grpId="0" animBg="1"/>
      <p:bldP spid="24" grpId="0"/>
      <p:bldP spid="26" grpId="0"/>
      <p:bldP spid="28" grpId="0"/>
      <p:bldP spid="29" grpId="0"/>
      <p:bldP spid="4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6" y="1601472"/>
            <a:ext cx="7704856" cy="467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Bootstrap important in practice?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2780556"/>
            <a:ext cx="141915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592" y="5916910"/>
            <a:ext cx="144016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variance of empirical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 is the bivariate distribution of z=height and y=weight, we are given data X with 100 pairs of (</a:t>
                </a:r>
                <a:r>
                  <a:rPr lang="en-US" dirty="0" err="1" smtClean="0"/>
                  <a:t>z,y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statistic of interest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b="0" dirty="0" smtClean="0"/>
                  <a:t>The property of F we are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𝑣𝑎𝑟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Bootstrap approach: </a:t>
                </a:r>
              </a:p>
              <a:p>
                <a:pPr lvl="1"/>
                <a:r>
                  <a:rPr lang="en-US" b="0" dirty="0" smtClean="0">
                    <a:ea typeface="Cambria Math"/>
                  </a:rPr>
                  <a:t>Build bootstrap world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Repeatedly draw “bootstrap samples” X*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Repeatedly estimate  s(X*) from each sample</a:t>
                </a:r>
              </a:p>
              <a:p>
                <a:pPr lvl="1"/>
                <a:r>
                  <a:rPr lang="en-US" b="0" dirty="0" smtClean="0">
                    <a:ea typeface="Cambria Math"/>
                  </a:rPr>
                  <a:t>Use these estimates to empirically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𝑣𝑎𝑟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in the </a:t>
                </a:r>
                <a:r>
                  <a:rPr lang="en-US" b="0" dirty="0" err="1" smtClean="0">
                    <a:ea typeface="Cambria Math"/>
                  </a:rPr>
                  <a:t>boostrap</a:t>
                </a:r>
                <a:r>
                  <a:rPr lang="en-US" b="0" dirty="0" smtClean="0">
                    <a:ea typeface="Cambria Math"/>
                  </a:rPr>
                  <a:t> world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This is your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ea typeface="Cambria Math"/>
                  </a:rPr>
                  <a:t> in the real world</a:t>
                </a:r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 cstate="print"/>
                <a:stretch>
                  <a:fillRect l="-1037" t="-216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1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build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“double arrow” is the key to designing a bootstrap algorithm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The most standard approach: use the empirical distribution of the data</a:t>
            </a:r>
          </a:p>
          <a:p>
            <a:pPr lvl="1"/>
            <a:r>
              <a:rPr lang="en-US" dirty="0" smtClean="0"/>
              <a:t>Drawing X* is drawing 100 pairs (z*,y*) with return from the original dataset</a:t>
            </a:r>
          </a:p>
          <a:p>
            <a:pPr lvl="1"/>
            <a:r>
              <a:rPr lang="en-US" dirty="0" smtClean="0"/>
              <a:t>This is commonly referred to as “bootstrap sampling” or “nonparametric bootstrap”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But this is not the only approach, and often not the best 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10046</TotalTime>
  <Words>529</Words>
  <Application>Microsoft Office PowerPoint</Application>
  <PresentationFormat>On-screen Show (4:3)</PresentationFormat>
  <Paragraphs>145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Office Theme</vt:lpstr>
      <vt:lpstr>Acrobat Document</vt:lpstr>
      <vt:lpstr>Bootstrap – The Statistician’s Magic Wand</vt:lpstr>
      <vt:lpstr>Bootstrap is a paradigm, not an algorithm</vt:lpstr>
      <vt:lpstr>An abstract view of statistics</vt:lpstr>
      <vt:lpstr>Standard statistical methodology</vt:lpstr>
      <vt:lpstr>Bootstrap idea: The Plug-in principle</vt:lpstr>
      <vt:lpstr>Graphical representation</vt:lpstr>
      <vt:lpstr>Is Bootstrap important in practice?</vt:lpstr>
      <vt:lpstr>Example: variance of empirical correlation</vt:lpstr>
      <vt:lpstr>How to build F ̂?</vt:lpstr>
      <vt:lpstr>Parametric Bootstrap example</vt:lpstr>
      <vt:lpstr>Concrete example</vt:lpstr>
      <vt:lpstr>Approach 1: standard non-parametric Bootstrap</vt:lpstr>
      <vt:lpstr>Approach 2: parametric Bootstrap using normal distribution</vt:lpstr>
      <vt:lpstr>Which one will be better here?</vt:lpstr>
      <vt:lpstr>Does Bootstrap always work?</vt:lpstr>
      <vt:lpstr>Hypothesis testing with Bootstrap</vt:lpstr>
      <vt:lpstr>Inference on phylogenetic trees Felsenstein (1985)</vt:lpstr>
      <vt:lpstr>Felsenstein’s Bootstrap of Phylogenetic trees</vt:lpstr>
      <vt:lpstr>Is this Bootstrap legit?</vt:lpstr>
      <vt:lpstr>Efron’s solution(s)</vt:lpstr>
      <vt:lpstr>Efron’s hypothesis testing view</vt:lpstr>
      <vt:lpstr>A peek into Efron’s approach</vt:lpstr>
      <vt:lpstr>Comparing Bootstrap results of Felsenstein and Efron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 – The Statistician’s Magic Wand</dc:title>
  <dc:creator>Saharon</dc:creator>
  <cp:lastModifiedBy>saharon</cp:lastModifiedBy>
  <cp:revision>79</cp:revision>
  <cp:lastPrinted>2014-05-23T18:30:03Z</cp:lastPrinted>
  <dcterms:created xsi:type="dcterms:W3CDTF">2014-05-16T08:19:48Z</dcterms:created>
  <dcterms:modified xsi:type="dcterms:W3CDTF">2021-03-07T06:49:44Z</dcterms:modified>
</cp:coreProperties>
</file>